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2"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41"/>
  </p:normalViewPr>
  <p:slideViewPr>
    <p:cSldViewPr snapToGrid="0" snapToObjects="1">
      <p:cViewPr varScale="1">
        <p:scale>
          <a:sx n="110" d="100"/>
          <a:sy n="110" d="100"/>
        </p:scale>
        <p:origin x="63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1" descr="A picture containing shape&#10;&#10;Description automatically generated">
            <a:extLst>
              <a:ext uri="{FF2B5EF4-FFF2-40B4-BE49-F238E27FC236}">
                <a16:creationId xmlns:a16="http://schemas.microsoft.com/office/drawing/2014/main" id="{4DB6A0B7-569B-9C46-8074-E0FA742AAE2D}"/>
              </a:ext>
            </a:extLst>
          </p:cNvPr>
          <p:cNvPicPr>
            <a:picLocks noChangeAspect="1"/>
          </p:cNvPicPr>
          <p:nvPr userDrawn="1"/>
        </p:nvPicPr>
        <p:blipFill>
          <a:blip r:embed="rId2"/>
          <a:stretch>
            <a:fillRect/>
          </a:stretch>
        </p:blipFill>
        <p:spPr>
          <a:xfrm>
            <a:off x="0" y="-66800"/>
            <a:ext cx="12192000" cy="695258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A picture containing shape&#10;&#10;Description automatically generated">
            <a:extLst>
              <a:ext uri="{FF2B5EF4-FFF2-40B4-BE49-F238E27FC236}">
                <a16:creationId xmlns:a16="http://schemas.microsoft.com/office/drawing/2014/main" id="{30E280F4-B642-CB45-AE29-98D755497A8B}"/>
              </a:ext>
            </a:extLst>
          </p:cNvPr>
          <p:cNvPicPr>
            <a:picLocks noChangeAspect="1"/>
          </p:cNvPicPr>
          <p:nvPr userDrawn="1"/>
        </p:nvPicPr>
        <p:blipFill>
          <a:blip r:embed="rId3"/>
          <a:stretch>
            <a:fillRect/>
          </a:stretch>
        </p:blipFill>
        <p:spPr>
          <a:xfrm>
            <a:off x="0" y="-66800"/>
            <a:ext cx="12192000" cy="6952581"/>
          </a:xfrm>
          <a:prstGeom prst="rect">
            <a:avLst/>
          </a:prstGeom>
        </p:spPr>
      </p:pic>
    </p:spTree>
  </p:cSld>
  <p:clrMap bg1="lt1" tx1="dk1" bg2="lt2" tx2="dk2" accent1="accent1" accent2="accent2" accent3="accent3" accent4="accent4" accent5="accent5" accent6="accent6" hlink="hlink" folHlink="folHlink"/>
  <p:sldLayoutIdLst>
    <p:sldLayoutId id="2147483743" r:id="rId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meline&#10;&#10;Description automatically generated with medium confidence">
            <a:extLst>
              <a:ext uri="{FF2B5EF4-FFF2-40B4-BE49-F238E27FC236}">
                <a16:creationId xmlns:a16="http://schemas.microsoft.com/office/drawing/2014/main" id="{A0ABB808-1F9C-234F-9A0D-99FAC89128EE}"/>
              </a:ext>
            </a:extLst>
          </p:cNvPr>
          <p:cNvPicPr>
            <a:picLocks noChangeAspect="1"/>
          </p:cNvPicPr>
          <p:nvPr/>
        </p:nvPicPr>
        <p:blipFill>
          <a:blip r:embed="rId2"/>
          <a:stretch>
            <a:fillRect/>
          </a:stretch>
        </p:blipFill>
        <p:spPr>
          <a:xfrm>
            <a:off x="0" y="0"/>
            <a:ext cx="12192000" cy="6952581"/>
          </a:xfrm>
          <a:prstGeom prst="rect">
            <a:avLst/>
          </a:prstGeom>
        </p:spPr>
      </p:pic>
      <p:sp>
        <p:nvSpPr>
          <p:cNvPr id="5" name="Title 1">
            <a:extLst>
              <a:ext uri="{FF2B5EF4-FFF2-40B4-BE49-F238E27FC236}">
                <a16:creationId xmlns:a16="http://schemas.microsoft.com/office/drawing/2014/main" id="{98BD12E4-D55C-DC4A-A344-7D0F45B03483}"/>
              </a:ext>
            </a:extLst>
          </p:cNvPr>
          <p:cNvSpPr txBox="1">
            <a:spLocks/>
          </p:cNvSpPr>
          <p:nvPr/>
        </p:nvSpPr>
        <p:spPr>
          <a:xfrm>
            <a:off x="1524000" y="3476290"/>
            <a:ext cx="9144000" cy="672973"/>
          </a:xfrm>
          <a:prstGeom prst="rect">
            <a:avLst/>
          </a:prstGeom>
        </p:spPr>
        <p:txBody>
          <a:bodyPr anchor="t">
            <a:normAutofit lnSpcReduction="1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000">
                <a:solidFill>
                  <a:srgbClr val="50635C"/>
                </a:solidFill>
                <a:latin typeface="Verdana" panose="020B0604030504040204" pitchFamily="34" charset="0"/>
                <a:ea typeface="Verdana" panose="020B0604030504040204" pitchFamily="34" charset="0"/>
                <a:cs typeface="Verdana" panose="020B0604030504040204" pitchFamily="34" charset="0"/>
              </a:rPr>
              <a:t>Presentation Title</a:t>
            </a:r>
            <a:endParaRPr lang="en-US" sz="4000" dirty="0">
              <a:solidFill>
                <a:srgbClr val="50635C"/>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ubtitle 2">
            <a:extLst>
              <a:ext uri="{FF2B5EF4-FFF2-40B4-BE49-F238E27FC236}">
                <a16:creationId xmlns:a16="http://schemas.microsoft.com/office/drawing/2014/main" id="{E45DF07A-9518-4C42-87F1-D8072193F117}"/>
              </a:ext>
            </a:extLst>
          </p:cNvPr>
          <p:cNvSpPr txBox="1">
            <a:spLocks/>
          </p:cNvSpPr>
          <p:nvPr/>
        </p:nvSpPr>
        <p:spPr>
          <a:xfrm>
            <a:off x="1524000" y="4260406"/>
            <a:ext cx="9144000" cy="246981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rgbClr val="083B3B"/>
                </a:solidFill>
                <a:latin typeface="Verdana" panose="020B060403050404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baseline="0">
                <a:solidFill>
                  <a:srgbClr val="083B3B"/>
                </a:solidFill>
                <a:latin typeface="Verdana" panose="020B060403050404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baseline="0">
                <a:solidFill>
                  <a:srgbClr val="083B3B"/>
                </a:solidFill>
                <a:latin typeface="Verdana" panose="020B060403050404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baseline="0">
                <a:solidFill>
                  <a:srgbClr val="083B3B"/>
                </a:solidFill>
                <a:latin typeface="Verdana" panose="020B060403050404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baseline="0">
                <a:solidFill>
                  <a:srgbClr val="083B3B"/>
                </a:solidFill>
                <a:latin typeface="Verdana" panose="020B060403050404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solidFill>
                  <a:srgbClr val="50635C"/>
                </a:solidFill>
                <a:ea typeface="Verdana" panose="020B0604030504040204" pitchFamily="34" charset="0"/>
                <a:cs typeface="Verdana" panose="020B0604030504040204" pitchFamily="34" charset="0"/>
              </a:rPr>
              <a:t>Presentation Subtitle</a:t>
            </a:r>
          </a:p>
          <a:p>
            <a:endParaRPr lang="en-US" b="1" dirty="0">
              <a:solidFill>
                <a:srgbClr val="50635C"/>
              </a:solidFill>
              <a:ea typeface="Verdana" panose="020B0604030504040204" pitchFamily="34" charset="0"/>
              <a:cs typeface="Verdana" panose="020B0604030504040204" pitchFamily="34" charset="0"/>
            </a:endParaRPr>
          </a:p>
          <a:p>
            <a:r>
              <a:rPr lang="en-US" b="1" dirty="0">
                <a:solidFill>
                  <a:srgbClr val="50635C"/>
                </a:solidFill>
                <a:ea typeface="Verdana" panose="020B0604030504040204" pitchFamily="34" charset="0"/>
                <a:cs typeface="Verdana" panose="020B0604030504040204" pitchFamily="34" charset="0"/>
              </a:rPr>
              <a:t>Fonts: </a:t>
            </a:r>
            <a:r>
              <a:rPr lang="en-US" dirty="0">
                <a:solidFill>
                  <a:srgbClr val="50635C"/>
                </a:solidFill>
                <a:ea typeface="Verdana" panose="020B0604030504040204" pitchFamily="34" charset="0"/>
                <a:cs typeface="Verdana" panose="020B0604030504040204" pitchFamily="34" charset="0"/>
              </a:rPr>
              <a:t>Verdana Regular </a:t>
            </a:r>
            <a:r>
              <a:rPr lang="en-US" b="1" dirty="0">
                <a:solidFill>
                  <a:srgbClr val="50635C"/>
                </a:solidFill>
                <a:ea typeface="Verdana" panose="020B0604030504040204" pitchFamily="34" charset="0"/>
                <a:cs typeface="Verdana" panose="020B0604030504040204" pitchFamily="34" charset="0"/>
              </a:rPr>
              <a:t>&amp; Bold</a:t>
            </a:r>
          </a:p>
          <a:p>
            <a:endParaRPr lang="en-US" b="1" dirty="0">
              <a:solidFill>
                <a:srgbClr val="50635C"/>
              </a:solidFill>
              <a:ea typeface="Verdana" panose="020B0604030504040204" pitchFamily="34" charset="0"/>
              <a:cs typeface="Verdana" panose="020B0604030504040204" pitchFamily="34" charset="0"/>
            </a:endParaRPr>
          </a:p>
          <a:p>
            <a:r>
              <a:rPr lang="en-US" b="1" dirty="0">
                <a:solidFill>
                  <a:srgbClr val="50635C"/>
                </a:solidFill>
                <a:ea typeface="Verdana" panose="020B0604030504040204" pitchFamily="34" charset="0"/>
                <a:cs typeface="Verdana" panose="020B0604030504040204" pitchFamily="34" charset="0"/>
              </a:rPr>
              <a:t>Presenter </a:t>
            </a:r>
            <a:r>
              <a:rPr lang="en-US" dirty="0">
                <a:solidFill>
                  <a:srgbClr val="50635C"/>
                </a:solidFill>
                <a:ea typeface="Verdana" panose="020B0604030504040204" pitchFamily="34" charset="0"/>
                <a:cs typeface="Verdana" panose="020B0604030504040204" pitchFamily="34" charset="0"/>
              </a:rPr>
              <a:t>// Presenter Info</a:t>
            </a:r>
          </a:p>
          <a:p>
            <a:r>
              <a:rPr lang="en-US" b="1" dirty="0">
                <a:solidFill>
                  <a:srgbClr val="50635C"/>
                </a:solidFill>
                <a:ea typeface="Verdana" panose="020B0604030504040204" pitchFamily="34" charset="0"/>
                <a:cs typeface="Verdana" panose="020B0604030504040204" pitchFamily="34" charset="0"/>
              </a:rPr>
              <a:t>Presenter </a:t>
            </a:r>
            <a:r>
              <a:rPr lang="en-US" dirty="0">
                <a:solidFill>
                  <a:srgbClr val="50635C"/>
                </a:solidFill>
                <a:ea typeface="Verdana" panose="020B0604030504040204" pitchFamily="34" charset="0"/>
                <a:cs typeface="Verdana" panose="020B0604030504040204" pitchFamily="34" charset="0"/>
              </a:rPr>
              <a:t>// Presenter Info</a:t>
            </a:r>
            <a:endParaRPr lang="en-US" b="1" dirty="0">
              <a:solidFill>
                <a:srgbClr val="50635C"/>
              </a:solidFill>
              <a:ea typeface="Verdana" panose="020B0604030504040204" pitchFamily="34" charset="0"/>
              <a:cs typeface="Verdana" panose="020B0604030504040204" pitchFamily="34" charset="0"/>
            </a:endParaRPr>
          </a:p>
          <a:p>
            <a:endParaRPr lang="en-US" b="1" dirty="0">
              <a:solidFill>
                <a:srgbClr val="50635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304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B5E7-CA2C-8141-8FF4-7D2975D905D8}"/>
              </a:ext>
            </a:extLst>
          </p:cNvPr>
          <p:cNvSpPr txBox="1">
            <a:spLocks/>
          </p:cNvSpPr>
          <p:nvPr/>
        </p:nvSpPr>
        <p:spPr>
          <a:xfrm>
            <a:off x="216694" y="1156583"/>
            <a:ext cx="11758612" cy="728662"/>
          </a:xfrm>
          <a:prstGeom prst="rect">
            <a:avLst/>
          </a:prstGeom>
        </p:spPr>
        <p:txBody>
          <a:bodyPr vert="horz" anchor="t">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000" b="1">
                <a:solidFill>
                  <a:srgbClr val="50635C"/>
                </a:solidFill>
                <a:latin typeface="Verdana" panose="020B0604030504040204" pitchFamily="34" charset="0"/>
                <a:ea typeface="Verdana" panose="020B0604030504040204" pitchFamily="34" charset="0"/>
                <a:cs typeface="Verdana" panose="020B0604030504040204" pitchFamily="34" charset="0"/>
              </a:rPr>
              <a:t>Land Acknowledgement</a:t>
            </a:r>
            <a:endParaRPr lang="en-US" sz="2000" dirty="0">
              <a:solidFill>
                <a:srgbClr val="50635C"/>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ubtitle 2">
            <a:extLst>
              <a:ext uri="{FF2B5EF4-FFF2-40B4-BE49-F238E27FC236}">
                <a16:creationId xmlns:a16="http://schemas.microsoft.com/office/drawing/2014/main" id="{BA2385CC-CCF7-9D43-8158-092F8D2A4D2C}"/>
              </a:ext>
            </a:extLst>
          </p:cNvPr>
          <p:cNvSpPr txBox="1">
            <a:spLocks/>
          </p:cNvSpPr>
          <p:nvPr/>
        </p:nvSpPr>
        <p:spPr>
          <a:xfrm>
            <a:off x="216694" y="1885245"/>
            <a:ext cx="11758612" cy="3816172"/>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b="0" dirty="0">
                <a:solidFill>
                  <a:srgbClr val="50635C"/>
                </a:solidFill>
                <a:latin typeface="Verdana" panose="020B0604030504040204" pitchFamily="34" charset="0"/>
                <a:ea typeface="Verdana" panose="020B0604030504040204" pitchFamily="34" charset="0"/>
                <a:cs typeface="Verdana" panose="020B0604030504040204" pitchFamily="34" charset="0"/>
              </a:rPr>
              <a:t>ACPA-College Student Educators International acknowledges that the land we are meeting on today is within the historic homelands of the Osage Nation, the Otoe-Missouria Tribe, Miami Tribe of Oklahoma, and the Peoria Tribe of Indians of Oklahoma.  We acknowledge the painful history of genocide and forced removal from this territory, and we honor and respect the many diverse Indigenous peoples who have and continue to cultivate relationships to this land on which we gather.</a:t>
            </a:r>
          </a:p>
          <a:p>
            <a:r>
              <a:rPr lang="en-US" b="0" dirty="0">
                <a:solidFill>
                  <a:srgbClr val="50635C"/>
                </a:solidFill>
                <a:latin typeface="Verdana" panose="020B0604030504040204" pitchFamily="34" charset="0"/>
                <a:ea typeface="Verdana" panose="020B0604030504040204" pitchFamily="34" charset="0"/>
                <a:cs typeface="Verdana" panose="020B0604030504040204" pitchFamily="34" charset="0"/>
              </a:rPr>
              <a:t>Beyond acknowledging the land and in recognition of modern and historical settler colonialism, including that perpetuated by North American institutions of higher education, ACPA actively commits to supporting Higher Education in decolonizing their practice and scholarship through our mission, values, and the Strategic Imperative for Racial Justice and Decolonization.</a:t>
            </a:r>
          </a:p>
        </p:txBody>
      </p:sp>
    </p:spTree>
    <p:extLst>
      <p:ext uri="{BB962C8B-B14F-4D97-AF65-F5344CB8AC3E}">
        <p14:creationId xmlns:p14="http://schemas.microsoft.com/office/powerpoint/2010/main" val="2052650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B5E7-CA2C-8141-8FF4-7D2975D905D8}"/>
              </a:ext>
            </a:extLst>
          </p:cNvPr>
          <p:cNvSpPr txBox="1">
            <a:spLocks/>
          </p:cNvSpPr>
          <p:nvPr/>
        </p:nvSpPr>
        <p:spPr>
          <a:xfrm>
            <a:off x="216694" y="1156583"/>
            <a:ext cx="11758612" cy="728662"/>
          </a:xfrm>
          <a:prstGeom prst="rect">
            <a:avLst/>
          </a:prstGeom>
        </p:spPr>
        <p:txBody>
          <a:bodyPr vert="horz" anchor="t">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000" b="1">
                <a:solidFill>
                  <a:srgbClr val="50635C"/>
                </a:solidFill>
                <a:latin typeface="Verdana" panose="020B0604030504040204" pitchFamily="34" charset="0"/>
                <a:ea typeface="Verdana" panose="020B0604030504040204" pitchFamily="34" charset="0"/>
                <a:cs typeface="Verdana" panose="020B0604030504040204" pitchFamily="34" charset="0"/>
              </a:rPr>
              <a:t>Land Acknowledgement</a:t>
            </a:r>
            <a:endParaRPr lang="en-US" sz="2000" dirty="0">
              <a:solidFill>
                <a:srgbClr val="50635C"/>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ubtitle 2">
            <a:extLst>
              <a:ext uri="{FF2B5EF4-FFF2-40B4-BE49-F238E27FC236}">
                <a16:creationId xmlns:a16="http://schemas.microsoft.com/office/drawing/2014/main" id="{BA2385CC-CCF7-9D43-8158-092F8D2A4D2C}"/>
              </a:ext>
            </a:extLst>
          </p:cNvPr>
          <p:cNvSpPr txBox="1">
            <a:spLocks/>
          </p:cNvSpPr>
          <p:nvPr/>
        </p:nvSpPr>
        <p:spPr>
          <a:xfrm>
            <a:off x="216694" y="1885245"/>
            <a:ext cx="11758612" cy="3816172"/>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solidFill>
                  <a:srgbClr val="50635C"/>
                </a:solidFill>
                <a:latin typeface="Verdana" panose="020B0604030504040204" pitchFamily="34" charset="0"/>
                <a:ea typeface="Verdana" panose="020B0604030504040204" pitchFamily="34" charset="0"/>
                <a:cs typeface="Verdana" panose="020B0604030504040204" pitchFamily="34" charset="0"/>
              </a:rPr>
              <a:t>Presenters, please insert your prepared Land Acknowledgement here.</a:t>
            </a:r>
          </a:p>
          <a:p>
            <a:endParaRPr lang="en-US" dirty="0">
              <a:solidFill>
                <a:srgbClr val="50635C"/>
              </a:solidFill>
              <a:latin typeface="Verdana" panose="020B0604030504040204" pitchFamily="34" charset="0"/>
              <a:ea typeface="Verdana" panose="020B0604030504040204" pitchFamily="34" charset="0"/>
              <a:cs typeface="Verdana" panose="020B0604030504040204" pitchFamily="34" charset="0"/>
            </a:endParaRPr>
          </a:p>
          <a:p>
            <a:r>
              <a:rPr lang="en-US" b="0" dirty="0">
                <a:solidFill>
                  <a:srgbClr val="50635C"/>
                </a:solidFill>
                <a:ea typeface="Verdana" panose="020B0604030504040204" pitchFamily="34" charset="0"/>
                <a:cs typeface="Verdana" panose="020B0604030504040204" pitchFamily="34" charset="0"/>
              </a:rPr>
              <a:t>Visit the Presenter Resources webpage on the ACPA22 website for information and resources on preparing a Land Acknowledgement.</a:t>
            </a:r>
          </a:p>
          <a:p>
            <a:endParaRPr lang="en-US" dirty="0">
              <a:solidFill>
                <a:srgbClr val="50635C"/>
              </a:solidFill>
              <a:latin typeface="Verdana" panose="020B0604030504040204" pitchFamily="34" charset="0"/>
              <a:ea typeface="Verdana" panose="020B0604030504040204" pitchFamily="34" charset="0"/>
              <a:cs typeface="Verdana" panose="020B0604030504040204" pitchFamily="34" charset="0"/>
            </a:endParaRPr>
          </a:p>
          <a:p>
            <a:r>
              <a:rPr lang="en-US" i="1" dirty="0">
                <a:solidFill>
                  <a:srgbClr val="50635C"/>
                </a:solidFill>
                <a:latin typeface="Verdana" panose="020B0604030504040204" pitchFamily="34" charset="0"/>
                <a:ea typeface="Verdana" panose="020B0604030504040204" pitchFamily="34" charset="0"/>
                <a:cs typeface="Verdana" panose="020B0604030504040204" pitchFamily="34" charset="0"/>
              </a:rPr>
              <a:t>*all content must fit in white space only</a:t>
            </a:r>
          </a:p>
        </p:txBody>
      </p:sp>
    </p:spTree>
    <p:extLst>
      <p:ext uri="{BB962C8B-B14F-4D97-AF65-F5344CB8AC3E}">
        <p14:creationId xmlns:p14="http://schemas.microsoft.com/office/powerpoint/2010/main" val="1838091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988C7E9-7FC0-5E48-9FB4-19D22FC26954}"/>
              </a:ext>
            </a:extLst>
          </p:cNvPr>
          <p:cNvSpPr txBox="1">
            <a:spLocks/>
          </p:cNvSpPr>
          <p:nvPr/>
        </p:nvSpPr>
        <p:spPr>
          <a:xfrm>
            <a:off x="216694" y="1156583"/>
            <a:ext cx="11758612" cy="728662"/>
          </a:xfrm>
          <a:prstGeom prst="rect">
            <a:avLst/>
          </a:prstGeom>
        </p:spPr>
        <p:txBody>
          <a:bodyPr vert="horz" anchor="t">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000" b="1">
                <a:solidFill>
                  <a:srgbClr val="50635C"/>
                </a:solidFill>
                <a:latin typeface="Verdana" panose="020B0604030504040204" pitchFamily="34" charset="0"/>
                <a:ea typeface="Verdana" panose="020B0604030504040204" pitchFamily="34" charset="0"/>
                <a:cs typeface="Verdana" panose="020B0604030504040204" pitchFamily="34" charset="0"/>
              </a:rPr>
              <a:t>Inclusive Language</a:t>
            </a:r>
            <a:endParaRPr lang="en-US" sz="2000" b="1" dirty="0">
              <a:solidFill>
                <a:srgbClr val="50635C"/>
              </a:solidFill>
              <a:latin typeface="Verdana" panose="020B0604030504040204" pitchFamily="34" charset="0"/>
              <a:ea typeface="Verdana" panose="020B0604030504040204" pitchFamily="34" charset="0"/>
              <a:cs typeface="Verdana" panose="020B0604030504040204" pitchFamily="34" charset="0"/>
            </a:endParaRPr>
          </a:p>
        </p:txBody>
      </p:sp>
      <p:sp>
        <p:nvSpPr>
          <p:cNvPr id="7" name="Subtitle 2">
            <a:extLst>
              <a:ext uri="{FF2B5EF4-FFF2-40B4-BE49-F238E27FC236}">
                <a16:creationId xmlns:a16="http://schemas.microsoft.com/office/drawing/2014/main" id="{9C04E19A-4221-6F44-8922-45179F02283C}"/>
              </a:ext>
            </a:extLst>
          </p:cNvPr>
          <p:cNvSpPr txBox="1">
            <a:spLocks/>
          </p:cNvSpPr>
          <p:nvPr/>
        </p:nvSpPr>
        <p:spPr>
          <a:xfrm>
            <a:off x="216694" y="1885245"/>
            <a:ext cx="11758612" cy="3520132"/>
          </a:xfrm>
          <a:prstGeom prst="rect">
            <a:avLst/>
          </a:prstGeom>
        </p:spPr>
        <p:txBody>
          <a:bodyPr>
            <a:normAutofit fontScale="92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solidFill>
                  <a:srgbClr val="50635C"/>
                </a:solidFill>
                <a:latin typeface="Verdana" panose="020B0604030504040204" pitchFamily="34" charset="0"/>
                <a:ea typeface="Verdana" panose="020B0604030504040204" pitchFamily="34" charset="0"/>
                <a:cs typeface="Verdana" panose="020B0604030504040204" pitchFamily="34" charset="0"/>
              </a:rPr>
              <a:t>#ACPA22 provides an opportunity to discuss concepts that span a variety of audiences and contexts in higher, post-secondary, and tertiary education. </a:t>
            </a:r>
          </a:p>
          <a:p>
            <a:endParaRPr lang="en-US" dirty="0">
              <a:solidFill>
                <a:srgbClr val="50635C"/>
              </a:solidFill>
              <a:latin typeface="Verdana" panose="020B0604030504040204" pitchFamily="34" charset="0"/>
              <a:ea typeface="Verdana" panose="020B0604030504040204" pitchFamily="34" charset="0"/>
              <a:cs typeface="Verdana" panose="020B0604030504040204" pitchFamily="34" charset="0"/>
            </a:endParaRPr>
          </a:p>
          <a:p>
            <a:r>
              <a:rPr lang="en-US" dirty="0">
                <a:solidFill>
                  <a:srgbClr val="50635C"/>
                </a:solidFill>
                <a:latin typeface="Verdana" panose="020B0604030504040204" pitchFamily="34" charset="0"/>
                <a:ea typeface="Verdana" panose="020B0604030504040204" pitchFamily="34" charset="0"/>
                <a:cs typeface="Verdana" panose="020B0604030504040204" pitchFamily="34" charset="0"/>
              </a:rPr>
              <a:t>As such, we ask that session participants:</a:t>
            </a:r>
          </a:p>
          <a:p>
            <a:pPr marL="342900" indent="-342900">
              <a:buFont typeface="Arial" pitchFamily="34" charset="0"/>
              <a:buChar char="•"/>
            </a:pPr>
            <a:r>
              <a:rPr lang="en-US" b="0" dirty="0">
                <a:solidFill>
                  <a:srgbClr val="50635C"/>
                </a:solidFill>
                <a:latin typeface="Verdana" panose="020B0604030504040204" pitchFamily="34" charset="0"/>
                <a:ea typeface="Verdana" panose="020B0604030504040204" pitchFamily="34" charset="0"/>
                <a:cs typeface="Verdana" panose="020B0604030504040204" pitchFamily="34" charset="0"/>
              </a:rPr>
              <a:t>Recognize individual gender pronoun use</a:t>
            </a:r>
          </a:p>
          <a:p>
            <a:pPr marL="342900" indent="-342900">
              <a:buFont typeface="Arial" pitchFamily="34" charset="0"/>
              <a:buChar char="•"/>
            </a:pPr>
            <a:r>
              <a:rPr lang="en-US" b="0" dirty="0">
                <a:solidFill>
                  <a:srgbClr val="50635C"/>
                </a:solidFill>
                <a:latin typeface="Verdana" panose="020B0604030504040204" pitchFamily="34" charset="0"/>
                <a:ea typeface="Verdana" panose="020B0604030504040204" pitchFamily="34" charset="0"/>
                <a:cs typeface="Verdana" panose="020B0604030504040204" pitchFamily="34" charset="0"/>
              </a:rPr>
              <a:t>Utilize contemporary and relevant language around social identities</a:t>
            </a:r>
          </a:p>
          <a:p>
            <a:pPr marL="342900" indent="-342900">
              <a:buFont typeface="Arial" pitchFamily="34" charset="0"/>
              <a:buChar char="•"/>
            </a:pPr>
            <a:r>
              <a:rPr lang="en-US" b="0" dirty="0">
                <a:solidFill>
                  <a:srgbClr val="50635C"/>
                </a:solidFill>
                <a:latin typeface="Verdana" panose="020B0604030504040204" pitchFamily="34" charset="0"/>
                <a:ea typeface="Verdana" panose="020B0604030504040204" pitchFamily="34" charset="0"/>
                <a:cs typeface="Verdana" panose="020B0604030504040204" pitchFamily="34" charset="0"/>
              </a:rPr>
              <a:t>Utilize language that recognizes varying abilities and is not ableist</a:t>
            </a:r>
          </a:p>
          <a:p>
            <a:pPr marL="342900" indent="-342900">
              <a:buFont typeface="Arial" pitchFamily="34" charset="0"/>
              <a:buChar char="•"/>
            </a:pPr>
            <a:r>
              <a:rPr lang="en-US" b="0" dirty="0">
                <a:solidFill>
                  <a:srgbClr val="50635C"/>
                </a:solidFill>
                <a:latin typeface="Verdana" panose="020B0604030504040204" pitchFamily="34" charset="0"/>
                <a:ea typeface="Verdana" panose="020B0604030504040204" pitchFamily="34" charset="0"/>
                <a:cs typeface="Verdana" panose="020B0604030504040204" pitchFamily="34" charset="0"/>
              </a:rPr>
              <a:t>Utilize language inclusive of diverse global contexts</a:t>
            </a:r>
          </a:p>
          <a:p>
            <a:pPr marL="342900" indent="-342900">
              <a:buFont typeface="Arial" pitchFamily="34" charset="0"/>
              <a:buChar char="•"/>
            </a:pPr>
            <a:r>
              <a:rPr lang="en-US" b="0" dirty="0">
                <a:solidFill>
                  <a:srgbClr val="50635C"/>
                </a:solidFill>
                <a:latin typeface="Verdana" panose="020B0604030504040204" pitchFamily="34" charset="0"/>
                <a:ea typeface="Verdana" panose="020B0604030504040204" pitchFamily="34" charset="0"/>
                <a:cs typeface="Verdana" panose="020B0604030504040204" pitchFamily="34" charset="0"/>
              </a:rPr>
              <a:t>Utilize this space for developmental and educational support of attendees who may be unfamiliar with inclusive language practices</a:t>
            </a:r>
          </a:p>
        </p:txBody>
      </p:sp>
    </p:spTree>
    <p:extLst>
      <p:ext uri="{BB962C8B-B14F-4D97-AF65-F5344CB8AC3E}">
        <p14:creationId xmlns:p14="http://schemas.microsoft.com/office/powerpoint/2010/main" val="2420690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31A8AE6-46CF-4344-9DC7-F0BD0D6F4B20}"/>
              </a:ext>
            </a:extLst>
          </p:cNvPr>
          <p:cNvSpPr txBox="1">
            <a:spLocks/>
          </p:cNvSpPr>
          <p:nvPr/>
        </p:nvSpPr>
        <p:spPr>
          <a:xfrm>
            <a:off x="216694" y="1156583"/>
            <a:ext cx="11758612" cy="728662"/>
          </a:xfrm>
          <a:prstGeom prst="rect">
            <a:avLst/>
          </a:prstGeom>
        </p:spPr>
        <p:txBody>
          <a:bodyPr vert="horz" anchor="t">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000" b="1">
                <a:solidFill>
                  <a:srgbClr val="50635C"/>
                </a:solidFill>
                <a:latin typeface="Verdana" panose="020B0604030504040204" pitchFamily="34" charset="0"/>
                <a:ea typeface="Verdana" panose="020B0604030504040204" pitchFamily="34" charset="0"/>
                <a:cs typeface="Verdana" panose="020B0604030504040204" pitchFamily="34" charset="0"/>
              </a:rPr>
              <a:t>Heading 1 </a:t>
            </a:r>
            <a:r>
              <a:rPr lang="en-US" sz="2000">
                <a:solidFill>
                  <a:srgbClr val="50635C"/>
                </a:solidFill>
                <a:latin typeface="Verdana" panose="020B0604030504040204" pitchFamily="34" charset="0"/>
                <a:ea typeface="Verdana" panose="020B0604030504040204" pitchFamily="34" charset="0"/>
                <a:cs typeface="Verdana" panose="020B0604030504040204" pitchFamily="34" charset="0"/>
              </a:rPr>
              <a:t>(Verdana Bold, #50625C)</a:t>
            </a:r>
            <a:endParaRPr lang="en-US" sz="2000" dirty="0">
              <a:solidFill>
                <a:srgbClr val="50635C"/>
              </a:solidFill>
              <a:latin typeface="Verdana" panose="020B0604030504040204" pitchFamily="34" charset="0"/>
              <a:ea typeface="Verdana" panose="020B0604030504040204" pitchFamily="34" charset="0"/>
              <a:cs typeface="Verdana" panose="020B0604030504040204" pitchFamily="34" charset="0"/>
            </a:endParaRPr>
          </a:p>
        </p:txBody>
      </p:sp>
      <p:sp>
        <p:nvSpPr>
          <p:cNvPr id="9" name="Subtitle 2">
            <a:extLst>
              <a:ext uri="{FF2B5EF4-FFF2-40B4-BE49-F238E27FC236}">
                <a16:creationId xmlns:a16="http://schemas.microsoft.com/office/drawing/2014/main" id="{78F83C6C-4474-0E40-9ED0-311B9A2E428A}"/>
              </a:ext>
            </a:extLst>
          </p:cNvPr>
          <p:cNvSpPr txBox="1">
            <a:spLocks/>
          </p:cNvSpPr>
          <p:nvPr/>
        </p:nvSpPr>
        <p:spPr>
          <a:xfrm>
            <a:off x="216694" y="1885245"/>
            <a:ext cx="11758612" cy="3816172"/>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solidFill>
                  <a:srgbClr val="50635C"/>
                </a:solidFill>
                <a:latin typeface="Verdana" panose="020B0604030504040204" pitchFamily="34" charset="0"/>
                <a:ea typeface="Verdana" panose="020B0604030504040204" pitchFamily="34" charset="0"/>
                <a:cs typeface="Verdana" panose="020B0604030504040204" pitchFamily="34" charset="0"/>
              </a:rPr>
              <a:t>Body Content (Verdana, 20pt, #50625C)</a:t>
            </a:r>
          </a:p>
          <a:p>
            <a:endParaRPr lang="en-US" dirty="0">
              <a:solidFill>
                <a:srgbClr val="50635C"/>
              </a:solidFill>
              <a:latin typeface="Verdana" panose="020B0604030504040204" pitchFamily="34" charset="0"/>
              <a:ea typeface="Verdana" panose="020B0604030504040204" pitchFamily="34" charset="0"/>
              <a:cs typeface="Verdana" panose="020B0604030504040204" pitchFamily="34" charset="0"/>
            </a:endParaRPr>
          </a:p>
          <a:p>
            <a:r>
              <a:rPr lang="en-US" b="0" dirty="0">
                <a:solidFill>
                  <a:srgbClr val="50635C"/>
                </a:solidFill>
                <a:latin typeface="Verdana" panose="020B0604030504040204" pitchFamily="34" charset="0"/>
                <a:ea typeface="Verdana" panose="020B0604030504040204" pitchFamily="34" charset="0"/>
                <a:cs typeface="Verdana" panose="020B0604030504040204" pitchFamily="34" charset="0"/>
              </a:rPr>
              <a:t>Presenters, insert your presentation here.</a:t>
            </a:r>
          </a:p>
          <a:p>
            <a:r>
              <a:rPr lang="en-US" i="1" dirty="0">
                <a:solidFill>
                  <a:srgbClr val="50635C"/>
                </a:solidFill>
                <a:latin typeface="Verdana" panose="020B0604030504040204" pitchFamily="34" charset="0"/>
                <a:ea typeface="Verdana" panose="020B0604030504040204" pitchFamily="34" charset="0"/>
                <a:cs typeface="Verdana" panose="020B0604030504040204" pitchFamily="34" charset="0"/>
              </a:rPr>
              <a:t>*all content must fit in white space only – the space at the bottom is reserved for the embedded captioning</a:t>
            </a:r>
          </a:p>
        </p:txBody>
      </p:sp>
    </p:spTree>
    <p:extLst>
      <p:ext uri="{BB962C8B-B14F-4D97-AF65-F5344CB8AC3E}">
        <p14:creationId xmlns:p14="http://schemas.microsoft.com/office/powerpoint/2010/main" val="4275949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Custom 8">
      <a:dk1>
        <a:srgbClr val="378279"/>
      </a:dk1>
      <a:lt1>
        <a:sysClr val="window" lastClr="FFFFFF"/>
      </a:lt1>
      <a:dk2>
        <a:srgbClr val="8D9023"/>
      </a:dk2>
      <a:lt2>
        <a:srgbClr val="B04254"/>
      </a:lt2>
      <a:accent1>
        <a:srgbClr val="9E9F2E"/>
      </a:accent1>
      <a:accent2>
        <a:srgbClr val="9E2D42"/>
      </a:accent2>
      <a:accent3>
        <a:srgbClr val="2C7066"/>
      </a:accent3>
      <a:accent4>
        <a:srgbClr val="65635E"/>
      </a:accent4>
      <a:accent5>
        <a:srgbClr val="8D9023"/>
      </a:accent5>
      <a:accent6>
        <a:srgbClr val="20768C"/>
      </a:accent6>
      <a:hlink>
        <a:srgbClr val="7AB6E8"/>
      </a:hlink>
      <a:folHlink>
        <a:srgbClr val="83B0D3"/>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6</TotalTime>
  <Words>325</Words>
  <Application>Microsoft Macintosh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Verdana</vt:lpstr>
      <vt:lpstr>Default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Bethany Tognocchi</dc:creator>
  <cp:lastModifiedBy>Bethany Tognocchi</cp:lastModifiedBy>
  <cp:revision>3</cp:revision>
  <dcterms:created xsi:type="dcterms:W3CDTF">2022-01-10T18:21:04Z</dcterms:created>
  <dcterms:modified xsi:type="dcterms:W3CDTF">2022-02-16T18:24:51Z</dcterms:modified>
</cp:coreProperties>
</file>